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94" r:id="rId2"/>
    <p:sldId id="295" r:id="rId3"/>
    <p:sldId id="301" r:id="rId4"/>
    <p:sldId id="256" r:id="rId5"/>
    <p:sldId id="268" r:id="rId6"/>
    <p:sldId id="264" r:id="rId7"/>
    <p:sldId id="265" r:id="rId8"/>
    <p:sldId id="293" r:id="rId9"/>
    <p:sldId id="260" r:id="rId10"/>
    <p:sldId id="284" r:id="rId11"/>
    <p:sldId id="297" r:id="rId12"/>
    <p:sldId id="300" r:id="rId13"/>
    <p:sldId id="287" r:id="rId14"/>
    <p:sldId id="298" r:id="rId15"/>
    <p:sldId id="283" r:id="rId16"/>
    <p:sldId id="29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2EBFDE-1CB1-F949-B16A-1D0249A05D47}" v="86" dt="2020-03-16T15:44:08.8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93"/>
    <p:restoredTop sz="94223"/>
  </p:normalViewPr>
  <p:slideViewPr>
    <p:cSldViewPr snapToGrid="0" snapToObjects="1">
      <p:cViewPr varScale="1">
        <p:scale>
          <a:sx n="119" d="100"/>
          <a:sy n="119" d="100"/>
        </p:scale>
        <p:origin x="408" y="184"/>
      </p:cViewPr>
      <p:guideLst/>
    </p:cSldViewPr>
  </p:slideViewPr>
  <p:outlineViewPr>
    <p:cViewPr>
      <p:scale>
        <a:sx n="33" d="100"/>
        <a:sy n="33" d="100"/>
      </p:scale>
      <p:origin x="0" y="-16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FEFF2C-3A33-AA46-9AC0-5E30861DF096}" type="datetimeFigureOut">
              <a:rPr lang="en-US" smtClean="0"/>
              <a:t>3/13/20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E1467-5AE2-A245-BB53-5A84F0E49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66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55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1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085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96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4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36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208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744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41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Application discovery</a:t>
            </a:r>
          </a:p>
          <a:p>
            <a:r>
              <a:rPr lang="en-US" dirty="0"/>
              <a:t>In addition to discovering machines, Azure Migrate: Server Assessment can discover apps, role, and features running on machines. Discovering your app inventory allows you to identify and plan a migration path tailored for your on-premises workloads.</a:t>
            </a:r>
          </a:p>
          <a:p>
            <a:r>
              <a:rPr lang="en-US" dirty="0"/>
              <a:t>Table 2 </a:t>
            </a:r>
            <a:r>
              <a:rPr lang="en-US" b="1" dirty="0"/>
              <a:t>Support</a:t>
            </a:r>
            <a:r>
              <a:rPr lang="en-US" dirty="0"/>
              <a:t> </a:t>
            </a:r>
            <a:r>
              <a:rPr lang="en-US" b="1" dirty="0"/>
              <a:t>Details</a:t>
            </a:r>
            <a:r>
              <a:rPr lang="en-US" dirty="0"/>
              <a:t> </a:t>
            </a:r>
            <a:r>
              <a:rPr lang="en-US" b="1" dirty="0"/>
              <a:t>Discovery</a:t>
            </a:r>
            <a:r>
              <a:rPr lang="en-US" dirty="0"/>
              <a:t> Discovery is agentless, using machine guest credentials, and remotely accessing machines using WMI and SSH calls. </a:t>
            </a:r>
            <a:r>
              <a:rPr lang="en-US" b="1" dirty="0"/>
              <a:t>Supported machines</a:t>
            </a:r>
            <a:r>
              <a:rPr lang="en-US" dirty="0"/>
              <a:t> On-premises VMware VMs. </a:t>
            </a:r>
            <a:r>
              <a:rPr lang="en-US" b="1" dirty="0"/>
              <a:t>Machine operating system</a:t>
            </a:r>
            <a:r>
              <a:rPr lang="en-US" dirty="0"/>
              <a:t> All Windows and Linux versions. </a:t>
            </a:r>
            <a:r>
              <a:rPr lang="en-US" b="1" dirty="0"/>
              <a:t>vCenter credentials</a:t>
            </a:r>
            <a:r>
              <a:rPr lang="en-US" dirty="0"/>
              <a:t> A vCenter Server account with read-only access, and privileges enabled for Virtual Machines &gt; Guest Operations. </a:t>
            </a:r>
            <a:r>
              <a:rPr lang="en-US" b="1" dirty="0"/>
              <a:t>VM credentials</a:t>
            </a:r>
            <a:r>
              <a:rPr lang="en-US" dirty="0"/>
              <a:t> Currently supports the use of one credential for all Windows servers, and one credential for all Linux servers.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You create a guest user account for Windows VMs, and a regular/normal user account (non-</a:t>
            </a:r>
            <a:r>
              <a:rPr lang="en-US" dirty="0" err="1"/>
              <a:t>sudo</a:t>
            </a:r>
            <a:r>
              <a:rPr lang="en-US" dirty="0"/>
              <a:t> access) for all Linux VMs. </a:t>
            </a:r>
            <a:r>
              <a:rPr lang="en-US" b="1" dirty="0"/>
              <a:t>VMware tools</a:t>
            </a:r>
            <a:r>
              <a:rPr lang="en-US" dirty="0"/>
              <a:t> VMware tools must be installed and running on VMs you want to discover. </a:t>
            </a:r>
            <a:br>
              <a:rPr lang="en-US" dirty="0"/>
            </a:br>
            <a:r>
              <a:rPr lang="en-US" dirty="0"/>
              <a:t>If your VMware tools version is between 9.10 - 10.2.0, please ensure you upgrade it to beyond 10.2.0. </a:t>
            </a:r>
            <a:r>
              <a:rPr lang="en-US" b="1" dirty="0" err="1"/>
              <a:t>Powershell</a:t>
            </a:r>
            <a:r>
              <a:rPr lang="en-US" dirty="0"/>
              <a:t> VMs must have </a:t>
            </a:r>
            <a:r>
              <a:rPr lang="en-US" dirty="0" err="1"/>
              <a:t>Powershell</a:t>
            </a:r>
            <a:r>
              <a:rPr lang="en-US" dirty="0"/>
              <a:t> of version 2.0 or above </a:t>
            </a:r>
            <a:r>
              <a:rPr lang="en-US" b="1" dirty="0"/>
              <a:t>Port access</a:t>
            </a:r>
            <a:r>
              <a:rPr lang="en-US" dirty="0"/>
              <a:t> On </a:t>
            </a:r>
            <a:r>
              <a:rPr lang="en-US" dirty="0" err="1"/>
              <a:t>ESXi</a:t>
            </a:r>
            <a:r>
              <a:rPr lang="en-US" dirty="0"/>
              <a:t> hosts running VMs you want to discover, the Azure Migrate appliance must be able to connect to TCP port 443. </a:t>
            </a:r>
            <a:r>
              <a:rPr lang="en-US" b="1" dirty="0"/>
              <a:t>Limits</a:t>
            </a:r>
            <a:r>
              <a:rPr lang="en-US" dirty="0"/>
              <a:t> For app-discovery you can discover up to 10000 per appliance.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E1467-5AE2-A245-BB53-5A84F0E49B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0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79506-BBD8-7743-9A6F-9B1F9845D5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0E946-880D-B44C-ADD6-113024882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85D63-52EB-3E4B-8621-0096288EB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28CFA-0B61-7E4A-AAF5-88E495109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0742-F056-4F4B-8F1F-7B39A692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73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9FBE8-CCC2-8A49-AC31-BA60C9A20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D65C4-23A1-EC4B-93FD-D7825DED0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D285E-237C-414F-BF36-6E0C60F1E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9B8E4-30AF-2C49-B811-C00478645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C7EDB-EDAE-954E-9537-3D4B3CA78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92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B62103-B856-4A46-AB85-DFA2454F71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CB0294-4AE4-E146-A7CA-42BA81361F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EDB6C-1B3E-FF41-99AB-8B431D7C5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7668D-F2A9-5A44-B85B-C740CA0D1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05FE4-E8FC-0B4B-B395-E22117766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239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2D4FB-5ABC-6A45-89EF-E13FA39B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E5B35-5661-354E-84B4-FCE39B42A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DA580-F9F2-D443-84A7-F13EB6826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7527A-B993-8B41-A475-BB8B76E24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F289D-C939-554E-98A7-1063034BD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90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1FE7C-5ED4-A549-9C0F-B23DEBC21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82F13-A7D8-3D47-8F69-A9A61F8D3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BDF16-AD3B-4C44-8551-77CE25BE2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CD01D-1D20-7641-9A12-6B2956430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1D87E-F206-424F-944B-F8AD87650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21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9D664-72E3-5A47-BA86-BDEC2D286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90CC6-B30B-174C-ADB7-41116ADA2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0E271-B091-654B-9207-C83F30981F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3DFD34-0216-A942-838C-720EB14F7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89E9B-D648-1C43-B105-155AEC1B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B8972-844E-2047-91DB-7D81B3791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8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6B516-C43C-BC49-9EDE-1956FBC6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6BF52-AFE4-8A44-BE8F-D17E35AFCD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A618F8-F9F8-2F49-88E6-1E557304A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BD7514-B453-7E46-B2B7-D991D0EDD7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7DAFF1-3260-4144-8730-C5530EDB7E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BE954D-13B3-9248-B561-914BFB51D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FB7214-79B2-E142-9C2A-D65AD2FFF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DD971-7503-D84B-B0DB-F94ED3B1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15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E2F4-548C-E34C-82B1-3B4F354D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7071DA-0BCF-7B46-8F2C-1BE0A0A54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60030C-DFF2-1E42-8DB3-4A15E9FC0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712D8-425F-CA43-BCA3-4958EF5F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165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451063-344E-6D4C-BF8A-E76BF6B8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AB7A8C-801D-0C47-B045-6B13FF04B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5B3A72-87BD-5F4F-9085-2BA3FCB65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9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3EE97-E40E-6549-8F5B-F3F1A93DB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2F010-9D22-9843-ABBB-9920092BB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DED8D8-386D-B645-A448-5C5AA1809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35338-E5F6-024A-AF8D-05E34B03D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F1F4E1-6BC7-4142-BB53-2FFD49E53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27CE2-48A7-6043-B9CD-D97514F9C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125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98C67-2D82-5243-9E62-BD2295427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A0A10B-D304-7F4B-B4B2-24C92B778F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EDBC7F-7D81-CC48-AE12-92FF03795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BDA1EB-BD8D-1A48-9BC9-8A2651353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09917-CB07-3140-9C91-E9E84D22D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BD4C5-4E96-5343-A977-C378B0AAA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91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59F493-69CE-6E4D-B662-5A926DD86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82942-9212-054F-8523-AF04C65F3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5E85C-6D78-5B43-802F-5F8B5EEAA1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88104-35F1-6146-BFFE-73E49D7B3FCA}" type="datetimeFigureOut">
              <a:rPr lang="en-US" smtClean="0"/>
              <a:t>3/13/20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7BA1D-A7DF-8A47-BBCB-7B2F359D4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FC6EC-64CE-3743-A30F-4AEC76A5A6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5093F-2305-E740-B1E5-4E1BE6E0A1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26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21A9E2-3FDF-8A43-84EF-1FC1FC043D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-767395"/>
            <a:ext cx="11353800" cy="6955375"/>
          </a:xfrm>
          <a:prstGeom prst="rect">
            <a:avLst/>
          </a:prstGeom>
          <a:solidFill>
            <a:srgbClr val="DCE6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3199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D7179B-FF7C-482F-B3D9-2BE9ED1139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10300" cy="6858000"/>
          </a:xfrm>
          <a:custGeom>
            <a:avLst/>
            <a:gdLst>
              <a:gd name="connsiteX0" fmla="*/ 0 w 6210300"/>
              <a:gd name="connsiteY0" fmla="*/ 0 h 6858000"/>
              <a:gd name="connsiteX1" fmla="*/ 2628900 w 6210300"/>
              <a:gd name="connsiteY1" fmla="*/ 0 h 6858000"/>
              <a:gd name="connsiteX2" fmla="*/ 3034146 w 6210300"/>
              <a:gd name="connsiteY2" fmla="*/ 0 h 6858000"/>
              <a:gd name="connsiteX3" fmla="*/ 6210300 w 6210300"/>
              <a:gd name="connsiteY3" fmla="*/ 6858000 h 6858000"/>
              <a:gd name="connsiteX4" fmla="*/ 2628900 w 6210300"/>
              <a:gd name="connsiteY4" fmla="*/ 6858000 h 6858000"/>
              <a:gd name="connsiteX5" fmla="*/ 0 w 62103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10300" h="6858000">
                <a:moveTo>
                  <a:pt x="0" y="0"/>
                </a:moveTo>
                <a:lnTo>
                  <a:pt x="2628900" y="0"/>
                </a:lnTo>
                <a:lnTo>
                  <a:pt x="3034146" y="0"/>
                </a:lnTo>
                <a:lnTo>
                  <a:pt x="6210300" y="6858000"/>
                </a:lnTo>
                <a:lnTo>
                  <a:pt x="26289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65E3B4-A17B-4E4E-8127-DBF18FBE5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3973667" cy="58118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Prerequisites to install VMware Site Recovery Manager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B17B7-5901-874C-AE5F-3CF6D06FE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0327" y="365124"/>
            <a:ext cx="5996871" cy="5811837"/>
          </a:xfrm>
        </p:spPr>
        <p:txBody>
          <a:bodyPr anchor="ctr">
            <a:normAutofit/>
          </a:bodyPr>
          <a:lstStyle/>
          <a:p>
            <a:pPr lvl="0"/>
            <a:endParaRPr lang="en-US" sz="2000" dirty="0"/>
          </a:p>
          <a:p>
            <a:r>
              <a:rPr lang="en-US" sz="1800" dirty="0"/>
              <a:t>Synchronize the clock settings of the systems on which Platform Services Controller, vCenter Server, and Site Recovery Manager Server run.</a:t>
            </a:r>
          </a:p>
          <a:p>
            <a:pPr lvl="0"/>
            <a:r>
              <a:rPr lang="en-US" sz="1800" dirty="0">
                <a:solidFill>
                  <a:srgbClr val="FFFFFF"/>
                </a:solidFill>
              </a:rPr>
              <a:t>To use Site Recovery Manager with vSphere Replication, deploy the appropriate version of vSphere Replication on both of the protected and recovery sites before you install Site Recovery Manager Server.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9636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FBBB96-3682-6748-B70C-983BE1F0B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2448893" y="-829994"/>
            <a:ext cx="17663188" cy="687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06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92A04-DC75-6E4F-9970-13DCE7D5A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88" y="-900967"/>
            <a:ext cx="10515600" cy="1325563"/>
          </a:xfrm>
        </p:spPr>
        <p:txBody>
          <a:bodyPr/>
          <a:lstStyle/>
          <a:p>
            <a:r>
              <a:rPr lang="en-US" dirty="0"/>
              <a:t>VM Testing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820F90-2ABF-AD42-ADD5-08FC9780F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11304" y="528291"/>
            <a:ext cx="13594097" cy="5576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31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7">
            <a:extLst>
              <a:ext uri="{FF2B5EF4-FFF2-40B4-BE49-F238E27FC236}">
                <a16:creationId xmlns:a16="http://schemas.microsoft.com/office/drawing/2014/main" id="{64F519EA-836C-4E21-87EE-CE7AB0186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9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6280"/>
            <a:ext cx="4449464" cy="2331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11">
            <a:extLst>
              <a:ext uri="{FF2B5EF4-FFF2-40B4-BE49-F238E27FC236}">
                <a16:creationId xmlns:a16="http://schemas.microsoft.com/office/drawing/2014/main" id="{A210685A-6235-45A7-850D-A6F55546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3374" y="702944"/>
            <a:ext cx="5369325" cy="5586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4FF5DA-CD97-5B43-A270-9027A9210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0000"/>
                </a:solidFill>
              </a:rPr>
              <a:t>Jim/mw</a:t>
            </a:r>
            <a:br>
              <a:rPr lang="en-US" sz="4800" b="1" dirty="0"/>
            </a:br>
            <a:r>
              <a:rPr lang="en-US" sz="4800" b="1" dirty="0"/>
              <a:t>Baseline Replication Test and test again </a:t>
            </a:r>
            <a:br>
              <a:rPr lang="en-US" sz="4800" b="1" dirty="0"/>
            </a:br>
            <a:r>
              <a:rPr lang="en-US" sz="4800" b="1" dirty="0"/>
              <a:t>rtswp11 VM</a:t>
            </a:r>
            <a:br>
              <a:rPr lang="en-US" sz="4800" b="1" dirty="0"/>
            </a:br>
            <a:endParaRPr lang="en-US" sz="46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33A70A-9722-46F0-A5EB-C72F78747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864" y="3048506"/>
            <a:ext cx="630289" cy="765242"/>
            <a:chOff x="45711" y="3048506"/>
            <a:chExt cx="630289" cy="765242"/>
          </a:xfrm>
        </p:grpSpPr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0E424FCE-3213-4BEE-A1E8-B7E8AEA5A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59">
              <a:extLst>
                <a:ext uri="{FF2B5EF4-FFF2-40B4-BE49-F238E27FC236}">
                  <a16:creationId xmlns:a16="http://schemas.microsoft.com/office/drawing/2014/main" id="{5EE95433-383A-45BD-BFCA-833B8F0AE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2">
              <a:extLst>
                <a:ext uri="{FF2B5EF4-FFF2-40B4-BE49-F238E27FC236}">
                  <a16:creationId xmlns:a16="http://schemas.microsoft.com/office/drawing/2014/main" id="{2EEA944D-C4D5-48D7-804D-86BE8AFC8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F3FCE305-3F55-48BF-8549-01E0364C8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23D7F518-6C41-4C3F-9060-C9FE0B1D4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3B93E94B-19C7-49C9-A135-582F72B1A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FEF28287-3D78-44FC-8C53-70755EAF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2">
              <a:extLst>
                <a:ext uri="{FF2B5EF4-FFF2-40B4-BE49-F238E27FC236}">
                  <a16:creationId xmlns:a16="http://schemas.microsoft.com/office/drawing/2014/main" id="{2E8ECBA7-D5B5-48AD-9108-4EB4FB5AA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69CDB17F-9370-4BDB-AF7D-0C10664AF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65D03FDE-4254-4CCB-ACA1-CCF9ED99A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">
              <a:extLst>
                <a:ext uri="{FF2B5EF4-FFF2-40B4-BE49-F238E27FC236}">
                  <a16:creationId xmlns:a16="http://schemas.microsoft.com/office/drawing/2014/main" id="{406E5C16-E87A-48D6-808A-4E99A9FA2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59">
              <a:extLst>
                <a:ext uri="{FF2B5EF4-FFF2-40B4-BE49-F238E27FC236}">
                  <a16:creationId xmlns:a16="http://schemas.microsoft.com/office/drawing/2014/main" id="{DD6696B0-7715-471B-835A-DA4F6E0B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2">
              <a:extLst>
                <a:ext uri="{FF2B5EF4-FFF2-40B4-BE49-F238E27FC236}">
                  <a16:creationId xmlns:a16="http://schemas.microsoft.com/office/drawing/2014/main" id="{7B7BE224-1A69-42AA-9C1C-29ADE08B2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F4CBB296-B6FF-43BA-A2F1-471A7D6A3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7B9B8F5E-97B1-4CC6-A25F-0406AF9F8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9EB4DAA2-343C-4239-A2B2-D2412770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8D6B2AAD-8F5E-4D57-B2E6-7DBB7953C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2">
              <a:extLst>
                <a:ext uri="{FF2B5EF4-FFF2-40B4-BE49-F238E27FC236}">
                  <a16:creationId xmlns:a16="http://schemas.microsoft.com/office/drawing/2014/main" id="{9CE95F93-6BC5-4616-9F8D-B941B4B8F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8C3D8DE-DC76-487C-8C2A-7684D5C9E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56088CB5-E2A8-49A4-8AB5-6D5463E03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372F50F8-8B88-48EF-B21C-B5B26426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59">
              <a:extLst>
                <a:ext uri="{FF2B5EF4-FFF2-40B4-BE49-F238E27FC236}">
                  <a16:creationId xmlns:a16="http://schemas.microsoft.com/office/drawing/2014/main" id="{37008499-DF9A-4230-BE00-35B862316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2">
              <a:extLst>
                <a:ext uri="{FF2B5EF4-FFF2-40B4-BE49-F238E27FC236}">
                  <a16:creationId xmlns:a16="http://schemas.microsoft.com/office/drawing/2014/main" id="{BCEE48F0-E436-451D-A5FE-0D818D19E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6852656E-1E8F-41F9-900D-8E8CC1B2B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489DA605-39DD-45FD-9796-12A36B23B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2241-06CE-3540-BB56-157CC140A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343" y="568072"/>
            <a:ext cx="6533717" cy="6427639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1300" dirty="0"/>
              <a:t>Timeline Estimated Assumption 2 Days to Test rtswp11 VM Performance, portability, Network connectivity and communication for External Users &amp; Users</a:t>
            </a:r>
          </a:p>
          <a:p>
            <a:pPr lvl="0"/>
            <a:r>
              <a:rPr lang="en-US" sz="1300" dirty="0"/>
              <a:t>Configure Replication In Dunbarton Datacenter and  Equinix Availability zone vSphere Replication Appliance </a:t>
            </a:r>
          </a:p>
          <a:p>
            <a:pPr lvl="1"/>
            <a:r>
              <a:rPr lang="en-US" sz="1300" dirty="0"/>
              <a:t>Select a target site from vCenter server in Dunbarton Datacenter from the configure see target site select  Equinix Availability Zone IP Address.  </a:t>
            </a:r>
          </a:p>
          <a:p>
            <a:pPr lvl="1"/>
            <a:r>
              <a:rPr lang="en-US" sz="1300" dirty="0"/>
              <a:t>Replication a</a:t>
            </a:r>
            <a:r>
              <a:rPr lang="en-US" sz="1300" b="1" dirty="0"/>
              <a:t> rtswp11</a:t>
            </a:r>
            <a:r>
              <a:rPr lang="en-US" sz="1300" dirty="0"/>
              <a:t> VM from Dunbarton datacenter to Equinix Availability Zone</a:t>
            </a:r>
          </a:p>
          <a:p>
            <a:pPr lvl="1"/>
            <a:r>
              <a:rPr lang="en-US" sz="1300" dirty="0"/>
              <a:t>VM in Dunbarton DC to be protected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Rascoe/MW </a:t>
            </a:r>
            <a:r>
              <a:rPr lang="en-US" sz="1300" dirty="0"/>
              <a:t>will Power Off Dunbarton Protected </a:t>
            </a:r>
            <a:r>
              <a:rPr lang="en-US" sz="1300" b="1" dirty="0"/>
              <a:t>rtswp11 </a:t>
            </a:r>
            <a:r>
              <a:rPr lang="en-US" sz="1300" dirty="0"/>
              <a:t>VM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Rascoe/MW </a:t>
            </a:r>
            <a:r>
              <a:rPr lang="en-US" sz="1300" dirty="0"/>
              <a:t>Power On, boot and startup application services for business continue services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Satya/Rajnish/MW/Jim </a:t>
            </a:r>
            <a:r>
              <a:rPr lang="en-US" sz="1300" dirty="0"/>
              <a:t>Verify External Users &amp; Users experiences – can they access and do work as normal</a:t>
            </a:r>
          </a:p>
          <a:p>
            <a:pPr lvl="1"/>
            <a:r>
              <a:rPr lang="en-US" sz="1300" dirty="0"/>
              <a:t>If verification success continue to monitor the </a:t>
            </a:r>
            <a:r>
              <a:rPr lang="en-US" sz="1300" b="1" dirty="0"/>
              <a:t>rtswp11 </a:t>
            </a:r>
            <a:r>
              <a:rPr lang="en-US" sz="1300" dirty="0"/>
              <a:t>VM</a:t>
            </a:r>
          </a:p>
          <a:p>
            <a:pPr lvl="1"/>
            <a:r>
              <a:rPr lang="en-US" sz="1300" dirty="0"/>
              <a:t>Verify External Firewall and Haproxy2 routing rules port 443</a:t>
            </a:r>
          </a:p>
          <a:p>
            <a:pPr lvl="1"/>
            <a:r>
              <a:rPr lang="en-US" sz="1300" dirty="0"/>
              <a:t>Verify rtswp11 Certificate</a:t>
            </a:r>
          </a:p>
          <a:p>
            <a:pPr lvl="1"/>
            <a:r>
              <a:rPr lang="en-US" sz="1300" dirty="0"/>
              <a:t>External Users &amp; Users should be able to login and do business continuous services</a:t>
            </a:r>
          </a:p>
          <a:p>
            <a:pPr lvl="1"/>
            <a:r>
              <a:rPr lang="en-US" sz="1300" dirty="0"/>
              <a:t>If External Users are unable to access rtswp11 VM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Jim/MW </a:t>
            </a:r>
            <a:r>
              <a:rPr lang="en-US" sz="1300" dirty="0"/>
              <a:t>Power Off rtswp11 VM in Equinix NY7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</a:t>
            </a:r>
            <a:r>
              <a:rPr lang="en-US" sz="1300" dirty="0"/>
              <a:t>Power on rtswp11 in Dunbarton for business continuous services</a:t>
            </a:r>
          </a:p>
        </p:txBody>
      </p:sp>
    </p:spTree>
    <p:extLst>
      <p:ext uri="{BB962C8B-B14F-4D97-AF65-F5344CB8AC3E}">
        <p14:creationId xmlns:p14="http://schemas.microsoft.com/office/powerpoint/2010/main" val="101857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F5DA-CD97-5B43-A270-9027A9210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Jim/mw</a:t>
            </a:r>
            <a:br>
              <a:rPr lang="en-US" b="1" dirty="0"/>
            </a:br>
            <a:r>
              <a:rPr lang="en-US" b="1" dirty="0"/>
              <a:t>Baseline Replication Test and test again </a:t>
            </a:r>
            <a:br>
              <a:rPr lang="en-US" b="1" dirty="0"/>
            </a:br>
            <a:r>
              <a:rPr lang="en-US" b="1" dirty="0"/>
              <a:t>Kofax VMs</a:t>
            </a:r>
            <a:br>
              <a:rPr lang="en-US" b="1" dirty="0"/>
            </a:br>
            <a:endParaRPr lang="en-US" sz="4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D2241-06CE-3540-BB56-157CC140A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1147" y="231354"/>
            <a:ext cx="6277913" cy="6367749"/>
          </a:xfrm>
        </p:spPr>
        <p:txBody>
          <a:bodyPr anchor="ctr">
            <a:normAutofit/>
          </a:bodyPr>
          <a:lstStyle/>
          <a:p>
            <a:pPr lvl="1"/>
            <a:r>
              <a:rPr lang="en-US" sz="1300" dirty="0"/>
              <a:t>Select a target site from vCenter server in Dunbarton Datacenter from the configure see target site select  Equinix Availability Zone IP Address.  </a:t>
            </a:r>
          </a:p>
          <a:p>
            <a:pPr lvl="1"/>
            <a:r>
              <a:rPr lang="en-US" sz="1300" dirty="0"/>
              <a:t>Replication a</a:t>
            </a:r>
            <a:r>
              <a:rPr lang="en-US" sz="1300" b="1" dirty="0"/>
              <a:t> Kofax-client, Kofax, Kofax-dev</a:t>
            </a:r>
            <a:r>
              <a:rPr lang="en-US" sz="1300" dirty="0"/>
              <a:t> VMs from Dunbarton datacenter to Equinix Availability Zone</a:t>
            </a:r>
          </a:p>
          <a:p>
            <a:pPr lvl="1"/>
            <a:r>
              <a:rPr lang="en-US" sz="1300" dirty="0"/>
              <a:t>VM in Dunbarton DC to be protected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Rascoe/MW </a:t>
            </a:r>
            <a:r>
              <a:rPr lang="en-US" sz="1300" dirty="0"/>
              <a:t>will Power Off Dunbarton Protected a</a:t>
            </a:r>
            <a:r>
              <a:rPr lang="en-US" sz="1300" b="1" dirty="0"/>
              <a:t> Kofax-client, Kofax, Kofax-dev</a:t>
            </a:r>
            <a:r>
              <a:rPr lang="en-US" sz="1300" dirty="0"/>
              <a:t> VMs  Jim Rascoe/MW Power On, boot and startup application services for business continue services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Satya/Rajnish/MW/Jim </a:t>
            </a:r>
            <a:r>
              <a:rPr lang="en-US" sz="1300" dirty="0"/>
              <a:t>Verify External Users &amp; Users experiences – can they access and do work as normal</a:t>
            </a:r>
          </a:p>
          <a:p>
            <a:pPr lvl="1"/>
            <a:r>
              <a:rPr lang="en-US" sz="1300" dirty="0"/>
              <a:t>If verification success continue to monitor the a</a:t>
            </a:r>
            <a:r>
              <a:rPr lang="en-US" sz="1300" b="1" dirty="0"/>
              <a:t> Kofax-client, Kofax, Kofax-dev</a:t>
            </a:r>
            <a:r>
              <a:rPr lang="en-US" sz="1300" dirty="0"/>
              <a:t> VMs </a:t>
            </a:r>
          </a:p>
          <a:p>
            <a:pPr lvl="1"/>
            <a:r>
              <a:rPr lang="en-US" sz="1300" dirty="0"/>
              <a:t>Verify External Firewall and Haproxy2 routing rules port 443</a:t>
            </a:r>
          </a:p>
          <a:p>
            <a:pPr lvl="1"/>
            <a:r>
              <a:rPr lang="en-US" sz="1300" dirty="0"/>
              <a:t>Verify rtswp11 Certificate</a:t>
            </a:r>
          </a:p>
          <a:p>
            <a:pPr lvl="1"/>
            <a:r>
              <a:rPr lang="en-US" sz="1300" dirty="0"/>
              <a:t>External Users &amp; Users should be able to login and do business continuous services</a:t>
            </a:r>
          </a:p>
          <a:p>
            <a:pPr lvl="1"/>
            <a:r>
              <a:rPr lang="en-US" sz="1300" dirty="0"/>
              <a:t>If External Users are unable to access a</a:t>
            </a:r>
            <a:r>
              <a:rPr lang="en-US" sz="1300" b="1" dirty="0"/>
              <a:t> Kofax-client, Kofax, Kofax-dev</a:t>
            </a:r>
            <a:r>
              <a:rPr lang="en-US" sz="1300" dirty="0"/>
              <a:t> VMs 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Jim/MW </a:t>
            </a:r>
            <a:r>
              <a:rPr lang="en-US" sz="1300" dirty="0"/>
              <a:t>Power Off rtswp11 VM in Equinix NY7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</a:t>
            </a:r>
            <a:r>
              <a:rPr lang="en-US" sz="1300" dirty="0"/>
              <a:t>Power on rtswp11 in Dunbarton for business continuous services</a:t>
            </a:r>
            <a:endParaRPr lang="en-US" sz="16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AD02E9A-88CE-334B-BE5B-D9A5ADF108C4}"/>
              </a:ext>
            </a:extLst>
          </p:cNvPr>
          <p:cNvSpPr/>
          <p:nvPr/>
        </p:nvSpPr>
        <p:spPr>
          <a:xfrm>
            <a:off x="2524501" y="437564"/>
            <a:ext cx="7142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Timeline Estimated Assumption with JIM 2 Days to Test VM dependency</a:t>
            </a:r>
          </a:p>
        </p:txBody>
      </p:sp>
    </p:spTree>
    <p:extLst>
      <p:ext uri="{BB962C8B-B14F-4D97-AF65-F5344CB8AC3E}">
        <p14:creationId xmlns:p14="http://schemas.microsoft.com/office/powerpoint/2010/main" val="3881861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99D1AB-0C2D-4DD9-B88A-B6369D904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FDDFBA-2EDE-9F46-A1F4-B7D3339AF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8" y="1372905"/>
            <a:ext cx="3892732" cy="4305519"/>
          </a:xfrm>
        </p:spPr>
        <p:txBody>
          <a:bodyPr anchor="ctr">
            <a:normAutofit/>
          </a:bodyPr>
          <a:lstStyle/>
          <a:p>
            <a:r>
              <a:rPr lang="en-US" sz="5400" dirty="0">
                <a:solidFill>
                  <a:srgbClr val="FF0000"/>
                </a:solidFill>
              </a:rPr>
              <a:t>Jim/mw </a:t>
            </a:r>
            <a:br>
              <a:rPr lang="en-US" sz="5400" dirty="0"/>
            </a:br>
            <a:br>
              <a:rPr lang="en-US" sz="5400" dirty="0"/>
            </a:br>
            <a:r>
              <a:rPr lang="en-US" sz="5400" dirty="0"/>
              <a:t>Test and test again VM Dependency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982976"/>
            <a:ext cx="6009366" cy="51206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27A51-A146-014D-A056-0216F9AAB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7300" y="800110"/>
            <a:ext cx="5224272" cy="14823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Application discovery</a:t>
            </a:r>
          </a:p>
          <a:p>
            <a:pPr lvl="3"/>
            <a:endParaRPr lang="en-US" dirty="0"/>
          </a:p>
          <a:p>
            <a:endParaRPr lang="en-US" sz="17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10A4EF-99A1-294D-AFCF-8A33E86851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792922"/>
              </p:ext>
            </p:extLst>
          </p:nvPr>
        </p:nvGraphicFramePr>
        <p:xfrm>
          <a:off x="5237988" y="1761192"/>
          <a:ext cx="4470400" cy="32452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60600">
                  <a:extLst>
                    <a:ext uri="{9D8B030D-6E8A-4147-A177-3AD203B41FA5}">
                      <a16:colId xmlns:a16="http://schemas.microsoft.com/office/drawing/2014/main" val="642946681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1155049148"/>
                    </a:ext>
                  </a:extLst>
                </a:gridCol>
              </a:tblGrid>
              <a:tr h="260758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docker-prod-01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6685358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docker-prod-02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172.17.0.1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649677786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docker-stg-01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172.17.0.1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088486277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docker-stg-02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462455119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gps01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192.168.50.183, 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933438155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haproxy02 (freebsd 10)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192.168.52.19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66803009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intranet10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6234962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jenkins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192.168.52.31, 172.17.0.1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13927801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kpi-stg (tableau)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674764676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nagios02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192.168.50.237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7860774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pgdb-archive-rts12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 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580384509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pgdb-prod-rts10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192.168.52.23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564342271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pgdb-prod-traccar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192.168.50.130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735057508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pgdb-stg2-rts10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417915254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prodweb10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192.168.52.24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037482035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rancher01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172.17.0.1, 192.168.52.7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52540769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riak01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192.168.52.27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796615107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tableau01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192.168.50.131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42040995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vdp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192.168.52.100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025061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828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68484-D86D-DA49-BB26-3EB97EF4E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5638" y="15635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VM and Container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B221F1F-3ECB-794B-9EE9-1F6569B9E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61061" y="1481915"/>
            <a:ext cx="4127500" cy="2933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B2A49B-77E5-B04F-8E63-C3D218353C67}"/>
              </a:ext>
            </a:extLst>
          </p:cNvPr>
          <p:cNvSpPr/>
          <p:nvPr/>
        </p:nvSpPr>
        <p:spPr>
          <a:xfrm>
            <a:off x="3201939" y="4505723"/>
            <a:ext cx="7142998" cy="2846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dirty="0"/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Rascoe/MW </a:t>
            </a:r>
            <a:r>
              <a:rPr lang="en-US" sz="1300" dirty="0"/>
              <a:t>will Power Off Dunbarton Protected </a:t>
            </a:r>
            <a:r>
              <a:rPr lang="en-US" sz="1300" b="1" dirty="0"/>
              <a:t> VM or Docker Container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Rascoe/MW </a:t>
            </a:r>
            <a:r>
              <a:rPr lang="en-US" sz="1300" dirty="0"/>
              <a:t>Power On, boot and startup application services for business continue services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Satya/Rajnish/MW/Jim </a:t>
            </a:r>
            <a:r>
              <a:rPr lang="en-US" sz="1300" dirty="0"/>
              <a:t>Verify External Users &amp; Users experiences – can they access and do work as normal</a:t>
            </a:r>
          </a:p>
          <a:p>
            <a:pPr lvl="1"/>
            <a:r>
              <a:rPr lang="en-US" sz="1300" dirty="0"/>
              <a:t>If verification success continue to monitor the </a:t>
            </a:r>
            <a:r>
              <a:rPr lang="en-US" sz="1300" b="1" dirty="0"/>
              <a:t>VM or Docker Container</a:t>
            </a:r>
          </a:p>
          <a:p>
            <a:pPr lvl="1"/>
            <a:r>
              <a:rPr lang="en-US" sz="1300" dirty="0"/>
              <a:t>Verify External Firewall and Haproxy2 routing rules port 443</a:t>
            </a:r>
          </a:p>
          <a:p>
            <a:pPr lvl="1"/>
            <a:r>
              <a:rPr lang="en-US" sz="1300" dirty="0"/>
              <a:t>Verify rtswp11 Certificate</a:t>
            </a:r>
          </a:p>
          <a:p>
            <a:pPr lvl="1"/>
            <a:r>
              <a:rPr lang="en-US" sz="1300" dirty="0"/>
              <a:t>External Users &amp; Users should be able to login and do business continuous services</a:t>
            </a:r>
          </a:p>
          <a:p>
            <a:pPr lvl="1"/>
            <a:r>
              <a:rPr lang="en-US" sz="1300" dirty="0"/>
              <a:t>If External Users are unable to access </a:t>
            </a:r>
            <a:r>
              <a:rPr lang="en-US" sz="1300" b="1" dirty="0"/>
              <a:t>VM or Docker Container</a:t>
            </a:r>
            <a:endParaRPr lang="en-US" sz="1300" dirty="0"/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Jim/MW </a:t>
            </a:r>
            <a:r>
              <a:rPr lang="en-US" sz="1300" dirty="0"/>
              <a:t>Power Off </a:t>
            </a:r>
            <a:r>
              <a:rPr lang="en-US" sz="1300" b="1" dirty="0"/>
              <a:t>VM or Docker Container </a:t>
            </a:r>
            <a:r>
              <a:rPr lang="en-US" sz="1300" dirty="0"/>
              <a:t>in Equinix NY7</a:t>
            </a:r>
          </a:p>
          <a:p>
            <a:pPr lvl="1"/>
            <a:r>
              <a:rPr lang="en-US" sz="1300" dirty="0">
                <a:solidFill>
                  <a:srgbClr val="FF0000"/>
                </a:solidFill>
              </a:rPr>
              <a:t>Jim </a:t>
            </a:r>
            <a:r>
              <a:rPr lang="en-US" sz="1300" dirty="0"/>
              <a:t>Power on </a:t>
            </a:r>
            <a:r>
              <a:rPr lang="en-US" sz="1300" b="1" dirty="0"/>
              <a:t>VM or Docker Container</a:t>
            </a:r>
            <a:r>
              <a:rPr lang="en-US" sz="1300" dirty="0"/>
              <a:t> in Dunbarton for business continuous services</a:t>
            </a:r>
          </a:p>
          <a:p>
            <a:pPr lvl="0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10CD9-F0C8-C04C-94EA-E9421EAC568B}"/>
              </a:ext>
            </a:extLst>
          </p:cNvPr>
          <p:cNvSpPr/>
          <p:nvPr/>
        </p:nvSpPr>
        <p:spPr>
          <a:xfrm>
            <a:off x="-231354" y="1149945"/>
            <a:ext cx="349398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dirty="0"/>
              <a:t>Timeline Estimated Assumption with </a:t>
            </a:r>
            <a:r>
              <a:rPr lang="en-US" sz="4000" dirty="0">
                <a:solidFill>
                  <a:srgbClr val="FF0000"/>
                </a:solidFill>
              </a:rPr>
              <a:t>JIM </a:t>
            </a:r>
            <a:r>
              <a:rPr lang="en-US" sz="4000" dirty="0"/>
              <a:t>2 Days to Test VM dependency</a:t>
            </a:r>
          </a:p>
        </p:txBody>
      </p:sp>
    </p:spTree>
    <p:extLst>
      <p:ext uri="{BB962C8B-B14F-4D97-AF65-F5344CB8AC3E}">
        <p14:creationId xmlns:p14="http://schemas.microsoft.com/office/powerpoint/2010/main" val="2970855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526012-27BC-084D-A172-79FBED082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697" y="-2032384"/>
            <a:ext cx="13475317" cy="820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8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8E4E5-543E-8D49-83CB-69A7457B0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Pairing: </a:t>
            </a:r>
            <a:r>
              <a:rPr lang="en-US" sz="3600" dirty="0"/>
              <a:t>Equinix, Dunbarton, and Manchester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CF6232-A0E0-8241-9B68-F4531E368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201" y="1602889"/>
            <a:ext cx="10166872" cy="457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353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D6CF512-059E-0B44-8533-C694FAA7E25B}"/>
              </a:ext>
            </a:extLst>
          </p:cNvPr>
          <p:cNvSpPr/>
          <p:nvPr/>
        </p:nvSpPr>
        <p:spPr>
          <a:xfrm>
            <a:off x="296562" y="3521676"/>
            <a:ext cx="3262184" cy="2582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BDA648-C81E-404B-AAB2-D34B762DDEB5}"/>
              </a:ext>
            </a:extLst>
          </p:cNvPr>
          <p:cNvSpPr txBox="1"/>
          <p:nvPr/>
        </p:nvSpPr>
        <p:spPr>
          <a:xfrm>
            <a:off x="472965" y="3026979"/>
            <a:ext cx="2606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Dunbarton Datacenter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D09C2D-FABD-0F41-BCFA-5FCA5D0E1198}"/>
              </a:ext>
            </a:extLst>
          </p:cNvPr>
          <p:cNvSpPr/>
          <p:nvPr/>
        </p:nvSpPr>
        <p:spPr>
          <a:xfrm>
            <a:off x="5371072" y="3521676"/>
            <a:ext cx="3262184" cy="2582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717302-C47F-FE43-9E62-A837F8D699BD}"/>
              </a:ext>
            </a:extLst>
          </p:cNvPr>
          <p:cNvSpPr txBox="1"/>
          <p:nvPr/>
        </p:nvSpPr>
        <p:spPr>
          <a:xfrm>
            <a:off x="5547475" y="3026979"/>
            <a:ext cx="26065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Equinix Availability Zone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4EA64D-B8D6-A34D-AD01-CD1B18222D8A}"/>
              </a:ext>
            </a:extLst>
          </p:cNvPr>
          <p:cNvSpPr txBox="1"/>
          <p:nvPr/>
        </p:nvSpPr>
        <p:spPr>
          <a:xfrm>
            <a:off x="675008" y="349848"/>
            <a:ext cx="2883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SRM 8.2 Architecture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676B38-9D79-3E43-ABC6-58DE0ABD8DF6}"/>
              </a:ext>
            </a:extLst>
          </p:cNvPr>
          <p:cNvSpPr txBox="1"/>
          <p:nvPr/>
        </p:nvSpPr>
        <p:spPr>
          <a:xfrm>
            <a:off x="771525" y="987972"/>
            <a:ext cx="75421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paired configuration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Minimum Requirement: ESXi Host + vCenter Server + VMs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Choice of Replication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vSphere Replication ESXi Host + vCenter + SRM 8.2 + VR 8.2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VxRail needs vCenter Appliance + License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6A4686-1FFF-C04E-85F6-686076B474B5}"/>
              </a:ext>
            </a:extLst>
          </p:cNvPr>
          <p:cNvSpPr/>
          <p:nvPr/>
        </p:nvSpPr>
        <p:spPr>
          <a:xfrm>
            <a:off x="568411" y="3867665"/>
            <a:ext cx="790832" cy="54369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vCenter Server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B08117-85D3-DB46-B60A-1A189DCD966F}"/>
              </a:ext>
            </a:extLst>
          </p:cNvPr>
          <p:cNvSpPr/>
          <p:nvPr/>
        </p:nvSpPr>
        <p:spPr>
          <a:xfrm>
            <a:off x="1841866" y="3903841"/>
            <a:ext cx="1329703" cy="35285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 Recovery Manager 8.2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927BA6-7ED2-8B4B-9B74-121FD012D28B}"/>
              </a:ext>
            </a:extLst>
          </p:cNvPr>
          <p:cNvSpPr/>
          <p:nvPr/>
        </p:nvSpPr>
        <p:spPr>
          <a:xfrm>
            <a:off x="5686949" y="3786663"/>
            <a:ext cx="790832" cy="54369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vCenter Server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97FC45-26DF-264C-9911-96975068E17A}"/>
              </a:ext>
            </a:extLst>
          </p:cNvPr>
          <p:cNvSpPr/>
          <p:nvPr/>
        </p:nvSpPr>
        <p:spPr>
          <a:xfrm>
            <a:off x="6960404" y="3822839"/>
            <a:ext cx="1329703" cy="35285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 Recovery Manager 8.2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C4C7EC-6D1D-B046-87EB-2A73C5FD4113}"/>
              </a:ext>
            </a:extLst>
          </p:cNvPr>
          <p:cNvSpPr/>
          <p:nvPr/>
        </p:nvSpPr>
        <p:spPr>
          <a:xfrm>
            <a:off x="743401" y="5297214"/>
            <a:ext cx="2504295" cy="43722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vSphere ESXi 6.7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AC2430A-65CB-9E43-9991-FB1FBECF8169}"/>
              </a:ext>
            </a:extLst>
          </p:cNvPr>
          <p:cNvSpPr/>
          <p:nvPr/>
        </p:nvSpPr>
        <p:spPr>
          <a:xfrm>
            <a:off x="5909235" y="5374998"/>
            <a:ext cx="2504295" cy="437223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vSphere ESXi 6.7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EDE56B-DA37-4B4C-807F-553B13514788}"/>
              </a:ext>
            </a:extLst>
          </p:cNvPr>
          <p:cNvSpPr/>
          <p:nvPr/>
        </p:nvSpPr>
        <p:spPr>
          <a:xfrm>
            <a:off x="568411" y="4640935"/>
            <a:ext cx="638432" cy="35285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VM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833ADE8-1A0D-C846-911D-BEE550749052}"/>
              </a:ext>
            </a:extLst>
          </p:cNvPr>
          <p:cNvSpPr/>
          <p:nvPr/>
        </p:nvSpPr>
        <p:spPr>
          <a:xfrm>
            <a:off x="1329417" y="4636531"/>
            <a:ext cx="638432" cy="35285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VM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3A3A76-FAF7-664C-A119-9AC9852A3CDC}"/>
              </a:ext>
            </a:extLst>
          </p:cNvPr>
          <p:cNvSpPr/>
          <p:nvPr/>
        </p:nvSpPr>
        <p:spPr>
          <a:xfrm>
            <a:off x="2090423" y="4378249"/>
            <a:ext cx="1157273" cy="35285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vSphere Replication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909FBC-F7E4-6947-999B-B96473B562DE}"/>
              </a:ext>
            </a:extLst>
          </p:cNvPr>
          <p:cNvSpPr/>
          <p:nvPr/>
        </p:nvSpPr>
        <p:spPr>
          <a:xfrm>
            <a:off x="7232681" y="4315422"/>
            <a:ext cx="1157273" cy="35285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vSphere Replication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156268F4-D77C-E545-93C5-DD76AF97962B}"/>
              </a:ext>
            </a:extLst>
          </p:cNvPr>
          <p:cNvSpPr/>
          <p:nvPr/>
        </p:nvSpPr>
        <p:spPr>
          <a:xfrm>
            <a:off x="3558746" y="4411362"/>
            <a:ext cx="1812326" cy="3528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vSphere Replication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897B49-BE5A-2D41-A59F-270D00F450CB}"/>
              </a:ext>
            </a:extLst>
          </p:cNvPr>
          <p:cNvSpPr/>
          <p:nvPr/>
        </p:nvSpPr>
        <p:spPr>
          <a:xfrm>
            <a:off x="3728332" y="3966975"/>
            <a:ext cx="638432" cy="35285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CADEE0-2144-8A45-90C5-F77CFCD907D0}"/>
              </a:ext>
            </a:extLst>
          </p:cNvPr>
          <p:cNvSpPr/>
          <p:nvPr/>
        </p:nvSpPr>
        <p:spPr>
          <a:xfrm>
            <a:off x="4489338" y="3962571"/>
            <a:ext cx="638432" cy="352851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VM</a:t>
            </a:r>
          </a:p>
        </p:txBody>
      </p:sp>
    </p:spTree>
    <p:extLst>
      <p:ext uri="{BB962C8B-B14F-4D97-AF65-F5344CB8AC3E}">
        <p14:creationId xmlns:p14="http://schemas.microsoft.com/office/powerpoint/2010/main" val="1982702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F43691-56F3-684B-96DD-E7E05C2D3102}"/>
              </a:ext>
            </a:extLst>
          </p:cNvPr>
          <p:cNvSpPr txBox="1"/>
          <p:nvPr/>
        </p:nvSpPr>
        <p:spPr>
          <a:xfrm>
            <a:off x="2373600" y="196334"/>
            <a:ext cx="6350000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      </a:t>
            </a:r>
            <a:r>
              <a:rPr lang="en-US" dirty="0">
                <a:solidFill>
                  <a:schemeClr val="bg2"/>
                </a:solidFill>
              </a:rPr>
              <a:t>Dunbarton VM Configuration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A4A472-3605-DD4A-91CB-215DDF73A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8674"/>
            <a:ext cx="12192000" cy="5860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79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55">
            <a:extLst>
              <a:ext uri="{FF2B5EF4-FFF2-40B4-BE49-F238E27FC236}">
                <a16:creationId xmlns:a16="http://schemas.microsoft.com/office/drawing/2014/main" id="{19245A10-7F37-4569-80D2-2F692931E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8">
            <a:extLst>
              <a:ext uri="{FF2B5EF4-FFF2-40B4-BE49-F238E27FC236}">
                <a16:creationId xmlns:a16="http://schemas.microsoft.com/office/drawing/2014/main" id="{9267F70F-11C6-4597-9381-D0D80FC18F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6152" y="2355786"/>
            <a:ext cx="498574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26761A-9FA0-7042-915A-63A97A86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812" y="2723322"/>
            <a:ext cx="3510355" cy="22367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Dunbarton Compute and Storage Equipment</a:t>
            </a:r>
          </a:p>
        </p:txBody>
      </p:sp>
      <p:sp>
        <p:nvSpPr>
          <p:cNvPr id="78" name="Freeform 5">
            <a:extLst>
              <a:ext uri="{FF2B5EF4-FFF2-40B4-BE49-F238E27FC236}">
                <a16:creationId xmlns:a16="http://schemas.microsoft.com/office/drawing/2014/main" id="{2C20A93E-E407-4683-A405-147DE26132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09782" y="1654168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9E8E3DD9-D235-48D9-A0EC-D6817EC84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311136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">
            <a:extLst>
              <a:ext uri="{FF2B5EF4-FFF2-40B4-BE49-F238E27FC236}">
                <a16:creationId xmlns:a16="http://schemas.microsoft.com/office/drawing/2014/main" id="{EA83A145-578D-4A0B-94A7-AEAB2027D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544520" y="1126737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F65F08-EDE5-E14F-83CA-63FA6AAE42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4" r="2858" b="-4"/>
          <a:stretch/>
        </p:blipFill>
        <p:spPr>
          <a:xfrm>
            <a:off x="530344" y="1316938"/>
            <a:ext cx="5635819" cy="350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40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C5782D3-6CED-43A7-BE35-09C48F809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6">
            <a:extLst>
              <a:ext uri="{FF2B5EF4-FFF2-40B4-BE49-F238E27FC236}">
                <a16:creationId xmlns:a16="http://schemas.microsoft.com/office/drawing/2014/main" id="{6721F593-ECD2-4B5B-AAE4-0866A4CDC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9586" y="1070835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7">
            <a:extLst>
              <a:ext uri="{FF2B5EF4-FFF2-40B4-BE49-F238E27FC236}">
                <a16:creationId xmlns:a16="http://schemas.microsoft.com/office/drawing/2014/main" id="{71DEE99F-D18C-4025-BA3F-CEBF5258E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8949" y="803186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Rectangle 8">
            <a:extLst>
              <a:ext uri="{FF2B5EF4-FFF2-40B4-BE49-F238E27FC236}">
                <a16:creationId xmlns:a16="http://schemas.microsoft.com/office/drawing/2014/main" id="{976FA5D9-3A7C-4FA7-9BA8-1905D703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3372" y="804101"/>
            <a:ext cx="388023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3A1956-036D-B045-8A85-AAE34D081C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63" r="22709"/>
          <a:stretch/>
        </p:blipFill>
        <p:spPr>
          <a:xfrm>
            <a:off x="1091979" y="1028643"/>
            <a:ext cx="6442678" cy="50252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5BAD84-D5A6-044A-89F9-571B845FF6E8}"/>
              </a:ext>
            </a:extLst>
          </p:cNvPr>
          <p:cNvSpPr txBox="1"/>
          <p:nvPr/>
        </p:nvSpPr>
        <p:spPr>
          <a:xfrm>
            <a:off x="7835105" y="3072208"/>
            <a:ext cx="3264916" cy="26606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VxRail E560F, 10x25, Flash E5605, 2 Processors, 16C, 256 RAM each with 1.6TB SSD Cache x2, and 1.9TB SSD Capacity</a:t>
            </a:r>
          </a:p>
        </p:txBody>
      </p:sp>
      <p:sp>
        <p:nvSpPr>
          <p:cNvPr id="46" name="Rectangle 8">
            <a:extLst>
              <a:ext uri="{FF2B5EF4-FFF2-40B4-BE49-F238E27FC236}">
                <a16:creationId xmlns:a16="http://schemas.microsoft.com/office/drawing/2014/main" id="{4652D57C-331F-43B8-9C07-69FBA9C02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71258" y="1530154"/>
            <a:ext cx="520741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26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83404-DFE4-E246-89EC-C378EF45B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8" y="4675886"/>
            <a:ext cx="3685032" cy="160832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/>
              <a:t>VLAN IDs</a:t>
            </a:r>
          </a:p>
        </p:txBody>
      </p:sp>
      <p:sp>
        <p:nvSpPr>
          <p:cNvPr id="90" name="Rectangle 83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1"/>
            <a:ext cx="12192002" cy="4489449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28">
            <a:extLst>
              <a:ext uri="{FF2B5EF4-FFF2-40B4-BE49-F238E27FC236}">
                <a16:creationId xmlns:a16="http://schemas.microsoft.com/office/drawing/2014/main" id="{07A0C51E-5464-4470-855E-CA530A59B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59557" y="640091"/>
            <a:ext cx="8072887" cy="35509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108161E-1125-A24B-98FB-74EFCFD091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462"/>
          <a:stretch/>
        </p:blipFill>
        <p:spPr>
          <a:xfrm>
            <a:off x="2184401" y="749300"/>
            <a:ext cx="7823199" cy="334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033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C811A8-AA48-3C40-9A15-DB9EDEE2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6800">
                <a:solidFill>
                  <a:schemeClr val="bg1"/>
                </a:solidFill>
              </a:rPr>
              <a:t>Dedicated Resource to Equinix AZ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6A5CE-BD14-B248-969E-EB882E8FF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9900" y="1143014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Active Passive Failover</a:t>
            </a:r>
          </a:p>
          <a:p>
            <a:pPr lvl="1"/>
            <a:r>
              <a:rPr lang="en-US" sz="2000" dirty="0">
                <a:solidFill>
                  <a:schemeClr val="bg1"/>
                </a:solidFill>
              </a:rPr>
              <a:t>Production Site Dunbarton and keep the recovery site Equinix until ready to failover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656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1051</Words>
  <Application>Microsoft Macintosh PowerPoint</Application>
  <PresentationFormat>Widescreen</PresentationFormat>
  <Paragraphs>130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Site Pairing: Equinix, Dunbarton, and Manchester</vt:lpstr>
      <vt:lpstr>PowerPoint Presentation</vt:lpstr>
      <vt:lpstr>PowerPoint Presentation</vt:lpstr>
      <vt:lpstr>Dunbarton Compute and Storage Equipment</vt:lpstr>
      <vt:lpstr>PowerPoint Presentation</vt:lpstr>
      <vt:lpstr>VLAN IDs</vt:lpstr>
      <vt:lpstr>Dedicated Resource to Equinix AZ</vt:lpstr>
      <vt:lpstr>Prerequisites to install VMware Site Recovery Manager</vt:lpstr>
      <vt:lpstr>PowerPoint Presentation</vt:lpstr>
      <vt:lpstr>VM Testing</vt:lpstr>
      <vt:lpstr>Jim/mw Baseline Replication Test and test again  rtswp11 VM </vt:lpstr>
      <vt:lpstr>Jim/mw Baseline Replication Test and test again  Kofax VMs </vt:lpstr>
      <vt:lpstr>Jim/mw   Test and test again VM Dependency</vt:lpstr>
      <vt:lpstr>VM and Container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Cliff Williams</dc:creator>
  <cp:lastModifiedBy>Cliff Williams</cp:lastModifiedBy>
  <cp:revision>1</cp:revision>
  <dcterms:created xsi:type="dcterms:W3CDTF">2020-03-13T14:14:44Z</dcterms:created>
  <dcterms:modified xsi:type="dcterms:W3CDTF">2020-03-16T15:44:33Z</dcterms:modified>
</cp:coreProperties>
</file>